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691-2F05-4419-8A79-08A9BCA3FBBD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FDD95-579E-4F39-BDDE-6FB5DE9E53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691-2F05-4419-8A79-08A9BCA3FBBD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FDD95-579E-4F39-BDDE-6FB5DE9E53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691-2F05-4419-8A79-08A9BCA3FBBD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FDD95-579E-4F39-BDDE-6FB5DE9E53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691-2F05-4419-8A79-08A9BCA3FBBD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FDD95-579E-4F39-BDDE-6FB5DE9E53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691-2F05-4419-8A79-08A9BCA3FBBD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FDD95-579E-4F39-BDDE-6FB5DE9E53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691-2F05-4419-8A79-08A9BCA3FBBD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FDD95-579E-4F39-BDDE-6FB5DE9E53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691-2F05-4419-8A79-08A9BCA3FBBD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FDD95-579E-4F39-BDDE-6FB5DE9E53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691-2F05-4419-8A79-08A9BCA3FBBD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FDD95-579E-4F39-BDDE-6FB5DE9E53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691-2F05-4419-8A79-08A9BCA3FBBD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FDD95-579E-4F39-BDDE-6FB5DE9E53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691-2F05-4419-8A79-08A9BCA3FBBD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FDD95-579E-4F39-BDDE-6FB5DE9E531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6D691-2F05-4419-8A79-08A9BCA3FBBD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FFDD95-579E-4F39-BDDE-6FB5DE9E531A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A6D691-2F05-4419-8A79-08A9BCA3FBBD}" type="datetimeFigureOut">
              <a:rPr lang="hr-HR" smtClean="0"/>
              <a:t>20.11.2015.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FFDD95-579E-4F39-BDDE-6FB5DE9E531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FENIK</a:t>
            </a:r>
            <a:r>
              <a:rPr lang="hr-HR" sz="96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IJA</a:t>
            </a:r>
            <a:endParaRPr lang="hr-HR" sz="96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904208"/>
          </a:xfrm>
        </p:spPr>
        <p:txBody>
          <a:bodyPr>
            <a:normAutofit/>
          </a:bodyPr>
          <a:lstStyle/>
          <a:p>
            <a:r>
              <a:rPr lang="hr-HR" dirty="0" smtClean="0"/>
              <a:t>Fenikija</a:t>
            </a:r>
          </a:p>
          <a:p>
            <a:r>
              <a:rPr lang="hr-HR" dirty="0" smtClean="0"/>
              <a:t>Feničani</a:t>
            </a:r>
          </a:p>
          <a:p>
            <a:r>
              <a:rPr lang="hr-HR" dirty="0" smtClean="0"/>
              <a:t>Reljef,klima i gospodarstvo</a:t>
            </a:r>
          </a:p>
          <a:p>
            <a:r>
              <a:rPr lang="hr-HR" dirty="0" smtClean="0"/>
              <a:t>Obrti</a:t>
            </a:r>
          </a:p>
          <a:p>
            <a:r>
              <a:rPr lang="hr-HR" dirty="0" smtClean="0"/>
              <a:t>Gradovi i kolonije</a:t>
            </a:r>
          </a:p>
          <a:p>
            <a:r>
              <a:rPr lang="hr-HR" dirty="0" smtClean="0"/>
              <a:t>Kultura i vjera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632516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Kultura i vjera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r>
              <a:rPr lang="hr-HR" sz="1600" dirty="0" smtClean="0"/>
              <a:t>Na putovanjima su upoznali egipatske hijeroglife i klinasto pismo.Na temelju egipatskih hijeroglifa i klinastog pisma te vlastitog iskustva stvorili su oko 1000. god. pr. Kr. prvo </a:t>
            </a:r>
            <a:r>
              <a:rPr lang="hr-HR" sz="1600" b="1" dirty="0" smtClean="0"/>
              <a:t>glasovno(fonetsko) pismo-alfabet </a:t>
            </a:r>
            <a:r>
              <a:rPr lang="hr-HR" sz="1600" dirty="0" smtClean="0"/>
              <a:t>koje je imalo 22 slova bez samoglasnika. Jednostavno i praktično pismo koje pišu na </a:t>
            </a:r>
            <a:r>
              <a:rPr lang="hr-HR" sz="1600" b="1" dirty="0" smtClean="0"/>
              <a:t>pergameni</a:t>
            </a:r>
            <a:r>
              <a:rPr lang="hr-HR" sz="1600" dirty="0" smtClean="0"/>
              <a:t>.</a:t>
            </a:r>
          </a:p>
          <a:p>
            <a:r>
              <a:rPr lang="hr-HR" sz="1600" dirty="0" smtClean="0"/>
              <a:t>Feničani su bili </a:t>
            </a:r>
            <a:r>
              <a:rPr lang="hr-HR" sz="1600" b="1" dirty="0" smtClean="0"/>
              <a:t>mnogobošci</a:t>
            </a:r>
            <a:r>
              <a:rPr lang="hr-HR" sz="1600" dirty="0" smtClean="0"/>
              <a:t>. Gradovi su </a:t>
            </a:r>
            <a:r>
              <a:rPr lang="hr-HR" sz="1600" b="1" dirty="0" smtClean="0"/>
              <a:t>imali bogove zaštitnike </a:t>
            </a:r>
            <a:r>
              <a:rPr lang="hr-HR" sz="1600" dirty="0" smtClean="0"/>
              <a:t>kojima su ponekad prinosili i ljudske žrtve. Najpoznatiji su bogovi bili </a:t>
            </a:r>
            <a:r>
              <a:rPr lang="hr-HR" sz="1600" b="1" dirty="0" smtClean="0"/>
              <a:t>Baal</a:t>
            </a:r>
            <a:r>
              <a:rPr lang="hr-HR" sz="1600" dirty="0" smtClean="0"/>
              <a:t>,bog oluje i vegetacije te zaštitnik Biblosa;</a:t>
            </a:r>
            <a:r>
              <a:rPr lang="hr-HR" sz="1600" b="1" dirty="0" smtClean="0"/>
              <a:t>Moloh</a:t>
            </a:r>
            <a:r>
              <a:rPr lang="hr-HR" sz="1600" dirty="0" smtClean="0"/>
              <a:t>,bog Sunca,vatre i rata,zaštitnik Kartage;</a:t>
            </a:r>
            <a:r>
              <a:rPr lang="hr-HR" sz="1600" b="1" dirty="0" smtClean="0"/>
              <a:t>Melkart</a:t>
            </a:r>
            <a:r>
              <a:rPr lang="hr-HR" sz="1600" dirty="0" smtClean="0"/>
              <a:t>,bog moreplovstva i zaštitnik Tira.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021145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2209800" cy="20669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6672"/>
            <a:ext cx="203835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58841"/>
            <a:ext cx="1438275" cy="2409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4" y="3717032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75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3501008"/>
            <a:ext cx="4546848" cy="1217296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 smtClean="0">
                <a:solidFill>
                  <a:schemeClr val="accent2"/>
                </a:solidFill>
              </a:rPr>
              <a:t>Zadar,16.11.2015.</a:t>
            </a:r>
          </a:p>
          <a:p>
            <a:r>
              <a:rPr lang="hr-HR" b="1" dirty="0" smtClean="0">
                <a:solidFill>
                  <a:schemeClr val="accent2"/>
                </a:solidFill>
              </a:rPr>
              <a:t>Marta Vukić i Paola Grbeša</a:t>
            </a:r>
          </a:p>
          <a:p>
            <a:r>
              <a:rPr lang="hr-HR" b="1" dirty="0" smtClean="0">
                <a:solidFill>
                  <a:schemeClr val="accent2"/>
                </a:solidFill>
              </a:rPr>
              <a:t>1.B</a:t>
            </a:r>
            <a:endParaRPr lang="hr-HR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21336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71836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26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18" y="260648"/>
            <a:ext cx="8183880" cy="105156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2"/>
                </a:solidFill>
              </a:rPr>
              <a:t>Fenikija</a:t>
            </a:r>
            <a:endParaRPr lang="hr-HR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040560"/>
          </a:xfrm>
        </p:spPr>
        <p:txBody>
          <a:bodyPr>
            <a:normAutofit/>
          </a:bodyPr>
          <a:lstStyle/>
          <a:p>
            <a:r>
              <a:rPr lang="hr-HR" sz="1600" dirty="0" smtClean="0"/>
              <a:t>Feničani su se potkraj III. i početkom II. tis. pr. doselili na područje </a:t>
            </a:r>
            <a:r>
              <a:rPr lang="hr-HR" sz="1600" b="1" dirty="0" smtClean="0"/>
              <a:t>sjeverno</a:t>
            </a:r>
            <a:r>
              <a:rPr lang="hr-HR" sz="1600" dirty="0" smtClean="0"/>
              <a:t> od </a:t>
            </a:r>
            <a:r>
              <a:rPr lang="hr-HR" sz="1600" b="1" dirty="0" smtClean="0"/>
              <a:t>Kanaana</a:t>
            </a:r>
            <a:r>
              <a:rPr lang="hr-HR" sz="1600" dirty="0" smtClean="0"/>
              <a:t>,između </a:t>
            </a:r>
            <a:r>
              <a:rPr lang="hr-HR" sz="1600" b="1" dirty="0" smtClean="0"/>
              <a:t>Sredozemnog mora </a:t>
            </a:r>
            <a:r>
              <a:rPr lang="hr-HR" sz="1600" dirty="0" smtClean="0"/>
              <a:t>i </a:t>
            </a:r>
            <a:r>
              <a:rPr lang="hr-HR" sz="1600" b="1" dirty="0" smtClean="0"/>
              <a:t>gore Libanon</a:t>
            </a:r>
            <a:r>
              <a:rPr lang="hr-HR" sz="1600" dirty="0" smtClean="0"/>
              <a:t>. 		          </a:t>
            </a:r>
          </a:p>
          <a:p>
            <a:r>
              <a:rPr lang="hr-HR" sz="1600" dirty="0" smtClean="0"/>
              <a:t>Fenikija se smjestila na križištu putova između </a:t>
            </a:r>
            <a:r>
              <a:rPr lang="hr-HR" sz="1600" b="1" dirty="0" smtClean="0"/>
              <a:t>Egipta</a:t>
            </a:r>
            <a:r>
              <a:rPr lang="hr-HR" sz="1600" dirty="0" smtClean="0"/>
              <a:t>,</a:t>
            </a:r>
            <a:r>
              <a:rPr lang="hr-HR" sz="1600" b="1" dirty="0" smtClean="0"/>
              <a:t>Sjeverne Afrike </a:t>
            </a:r>
            <a:r>
              <a:rPr lang="hr-HR" sz="1600" dirty="0" smtClean="0"/>
              <a:t>i </a:t>
            </a:r>
            <a:r>
              <a:rPr lang="hr-HR" sz="1600" b="1" dirty="0" smtClean="0"/>
              <a:t>Mezopotamije</a:t>
            </a:r>
            <a:r>
              <a:rPr lang="hr-HR" sz="1600" dirty="0" smtClean="0"/>
              <a:t>.	</a:t>
            </a:r>
          </a:p>
          <a:p>
            <a:endParaRPr lang="hr-H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2857899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13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83880" cy="1051560"/>
          </a:xfrm>
        </p:spPr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Feničani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>
            <a:normAutofit/>
          </a:bodyPr>
          <a:lstStyle/>
          <a:p>
            <a:r>
              <a:rPr lang="hr-HR" sz="1600" dirty="0" smtClean="0"/>
              <a:t>Feničani,tzv. narod s mora,imaju nepoznato podrijetlo i doseljavaju se na ova područja oko 2000. god. pr. Kr.</a:t>
            </a:r>
          </a:p>
          <a:p>
            <a:r>
              <a:rPr lang="hr-HR" sz="1600" dirty="0" smtClean="0"/>
              <a:t>Imaju </a:t>
            </a:r>
            <a:r>
              <a:rPr lang="hr-HR" sz="1600" b="1" dirty="0" smtClean="0"/>
              <a:t>zajednički</a:t>
            </a:r>
            <a:r>
              <a:rPr lang="hr-HR" sz="1600" dirty="0" smtClean="0"/>
              <a:t> </a:t>
            </a:r>
            <a:r>
              <a:rPr lang="hr-HR" sz="1600" b="1" dirty="0" smtClean="0"/>
              <a:t>jezik</a:t>
            </a:r>
            <a:r>
              <a:rPr lang="hr-HR" sz="1600" dirty="0" smtClean="0"/>
              <a:t>,</a:t>
            </a:r>
            <a:r>
              <a:rPr lang="hr-HR" sz="1600" b="1" dirty="0" smtClean="0"/>
              <a:t>pismo</a:t>
            </a:r>
            <a:r>
              <a:rPr lang="hr-HR" sz="1600" dirty="0" smtClean="0"/>
              <a:t>,</a:t>
            </a:r>
            <a:r>
              <a:rPr lang="hr-HR" sz="1600" b="1" dirty="0" smtClean="0"/>
              <a:t>vjeru</a:t>
            </a:r>
            <a:r>
              <a:rPr lang="hr-HR" sz="1600" dirty="0" smtClean="0"/>
              <a:t> i </a:t>
            </a:r>
            <a:r>
              <a:rPr lang="hr-HR" sz="1600" b="1" dirty="0" smtClean="0"/>
              <a:t>gospodarstvo</a:t>
            </a:r>
            <a:r>
              <a:rPr lang="hr-HR" sz="1600" dirty="0" smtClean="0"/>
              <a:t>,no </a:t>
            </a:r>
            <a:r>
              <a:rPr lang="hr-HR" sz="1600" b="1" dirty="0" smtClean="0"/>
              <a:t>nisu</a:t>
            </a:r>
            <a:r>
              <a:rPr lang="hr-HR" sz="1600" dirty="0" smtClean="0"/>
              <a:t> </a:t>
            </a:r>
            <a:r>
              <a:rPr lang="hr-HR" sz="1600" b="1" dirty="0" smtClean="0"/>
              <a:t>jedan narod</a:t>
            </a:r>
            <a:r>
              <a:rPr lang="hr-HR" sz="1600" dirty="0" smtClean="0"/>
              <a:t>;imaju više </a:t>
            </a:r>
            <a:r>
              <a:rPr lang="hr-HR" sz="1600" b="1" dirty="0" smtClean="0"/>
              <a:t>etničkih skupina </a:t>
            </a:r>
            <a:r>
              <a:rPr lang="hr-HR" sz="1600" dirty="0" smtClean="0"/>
              <a:t>i nikada </a:t>
            </a:r>
            <a:r>
              <a:rPr lang="hr-HR" sz="1600" b="1" dirty="0" smtClean="0"/>
              <a:t>nisu</a:t>
            </a:r>
            <a:r>
              <a:rPr lang="hr-HR" sz="1600" dirty="0" smtClean="0"/>
              <a:t> stvorili</a:t>
            </a:r>
            <a:r>
              <a:rPr lang="hr-HR" sz="1600" b="1" dirty="0" smtClean="0"/>
              <a:t> jedinstvenu državu</a:t>
            </a:r>
            <a:r>
              <a:rPr lang="hr-HR" sz="1600" dirty="0" smtClean="0"/>
              <a:t>.</a:t>
            </a:r>
          </a:p>
          <a:p>
            <a:r>
              <a:rPr lang="hr-HR" sz="1600" dirty="0" smtClean="0"/>
              <a:t>Živjeli su u gradovima državama(</a:t>
            </a:r>
            <a:r>
              <a:rPr lang="hr-HR" sz="1600" b="1" dirty="0" smtClean="0"/>
              <a:t>sustav polisa</a:t>
            </a:r>
            <a:r>
              <a:rPr lang="hr-HR" sz="1600" dirty="0" smtClean="0"/>
              <a:t>).Najvažniji gradovi države bili su </a:t>
            </a:r>
            <a:r>
              <a:rPr lang="hr-HR" sz="1600" b="1" dirty="0" smtClean="0"/>
              <a:t>Tir</a:t>
            </a:r>
            <a:r>
              <a:rPr lang="hr-HR" sz="1600" dirty="0" smtClean="0"/>
              <a:t>,</a:t>
            </a:r>
            <a:r>
              <a:rPr lang="hr-HR" sz="1600" b="1" dirty="0" smtClean="0"/>
              <a:t>Biblos</a:t>
            </a:r>
            <a:r>
              <a:rPr lang="hr-HR" sz="1600" dirty="0" smtClean="0"/>
              <a:t>,</a:t>
            </a:r>
            <a:r>
              <a:rPr lang="hr-HR" sz="1600" b="1" dirty="0" smtClean="0"/>
              <a:t>Sidon</a:t>
            </a:r>
            <a:r>
              <a:rPr lang="hr-HR" sz="1600" dirty="0" smtClean="0"/>
              <a:t> i </a:t>
            </a:r>
            <a:r>
              <a:rPr lang="hr-HR" sz="1600" b="1" dirty="0" err="1" smtClean="0"/>
              <a:t>Ugarit</a:t>
            </a:r>
            <a:r>
              <a:rPr lang="hr-HR" sz="1600" dirty="0" smtClean="0"/>
              <a:t>-aristokratske republike.</a:t>
            </a:r>
            <a:endParaRPr lang="hr-HR" sz="1600" dirty="0" smtClean="0"/>
          </a:p>
          <a:p>
            <a:r>
              <a:rPr lang="hr-HR" sz="1600" dirty="0" smtClean="0"/>
              <a:t>Zadržavaju samostalnost sve do velikih asirskih osvajanja tijekom VIII. st. pr. Kr.</a:t>
            </a:r>
          </a:p>
          <a:p>
            <a:r>
              <a:rPr lang="hr-HR" sz="1600" dirty="0" smtClean="0"/>
              <a:t>Ime Feničanin dolazi od grčke riječi </a:t>
            </a:r>
            <a:r>
              <a:rPr lang="hr-HR" sz="1600" i="1" dirty="0" smtClean="0"/>
              <a:t>foinike </a:t>
            </a:r>
            <a:r>
              <a:rPr lang="hr-HR" sz="1600" dirty="0" smtClean="0"/>
              <a:t>što znači purpurna zemlja.	</a:t>
            </a:r>
            <a:r>
              <a:rPr lang="hr-HR" sz="1600" i="1" dirty="0" smtClean="0"/>
              <a:t>Porfira </a:t>
            </a:r>
            <a:r>
              <a:rPr lang="hr-HR" sz="1600" dirty="0" smtClean="0"/>
              <a:t>znači grimiznocrvena boja(purpur) koju su upotrebljavali za bojenje tkanina.Dobivali su je od vrste puža(volak) koji ju je puštao u obrani kao obrambenu tekućinu,a pronalazili su ih u sirijskoj pustinji.</a:t>
            </a:r>
            <a:endParaRPr lang="hr-H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31186"/>
            <a:ext cx="1512168" cy="12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6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Reljef,klima i gospodarstvo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968552"/>
          </a:xfrm>
        </p:spPr>
        <p:txBody>
          <a:bodyPr>
            <a:normAutofit/>
          </a:bodyPr>
          <a:lstStyle/>
          <a:p>
            <a:r>
              <a:rPr lang="hr-HR" sz="1600" dirty="0" smtClean="0"/>
              <a:t>Zbog nepovoljne klime i pretežito planinskoga reljefa ratarstvo je slabo zastupljeno.</a:t>
            </a:r>
          </a:p>
          <a:p>
            <a:r>
              <a:rPr lang="hr-HR" sz="1600" dirty="0" smtClean="0"/>
              <a:t>Grade </a:t>
            </a:r>
            <a:r>
              <a:rPr lang="hr-HR" sz="1600" b="1" dirty="0" smtClean="0"/>
              <a:t>umjetne terase </a:t>
            </a:r>
            <a:r>
              <a:rPr lang="hr-HR" sz="1600" dirty="0" smtClean="0"/>
              <a:t>na kojima su uzgajali mediteranske kulture.</a:t>
            </a:r>
          </a:p>
          <a:p>
            <a:r>
              <a:rPr lang="hr-HR" sz="1600" dirty="0" smtClean="0"/>
              <a:t>Bavili su se </a:t>
            </a:r>
            <a:r>
              <a:rPr lang="hr-HR" sz="1600" b="1" dirty="0" smtClean="0"/>
              <a:t>stočarstvom</a:t>
            </a:r>
            <a:r>
              <a:rPr lang="hr-HR" sz="1600" dirty="0" smtClean="0"/>
              <a:t>-od vune ovaca proizvodili su </a:t>
            </a:r>
            <a:r>
              <a:rPr lang="hr-HR" sz="1600" b="1" dirty="0" smtClean="0"/>
              <a:t>skupocjenu</a:t>
            </a:r>
            <a:r>
              <a:rPr lang="hr-HR" sz="1600" dirty="0" smtClean="0"/>
              <a:t> </a:t>
            </a:r>
            <a:r>
              <a:rPr lang="hr-HR" sz="1600" b="1" dirty="0" smtClean="0"/>
              <a:t>tkaninu</a:t>
            </a:r>
            <a:r>
              <a:rPr lang="hr-HR" sz="1600" dirty="0" smtClean="0"/>
              <a:t> grimizne boje-znak visokog položaja i dostojanstva.</a:t>
            </a:r>
          </a:p>
          <a:p>
            <a:r>
              <a:rPr lang="hr-HR" sz="1600" dirty="0" smtClean="0"/>
              <a:t>Zbog škrtosti zemlje okrenuti su moru. Bili su najvještiji </a:t>
            </a:r>
            <a:r>
              <a:rPr lang="hr-HR" sz="1600" b="1" dirty="0" smtClean="0"/>
              <a:t>brodograditelji</a:t>
            </a:r>
            <a:r>
              <a:rPr lang="hr-HR" sz="1600" dirty="0" smtClean="0"/>
              <a:t> i </a:t>
            </a:r>
            <a:r>
              <a:rPr lang="hr-HR" sz="1600" b="1" dirty="0" smtClean="0"/>
              <a:t>pomorci</a:t>
            </a:r>
            <a:r>
              <a:rPr lang="hr-HR" sz="1600" dirty="0" smtClean="0"/>
              <a:t>. Na Sredozemlju i zapadnoj obali Atlantskog oceana izuzetno je bilo cijenjeno feničko </a:t>
            </a:r>
            <a:r>
              <a:rPr lang="hr-HR" sz="1600" b="1" dirty="0" smtClean="0"/>
              <a:t>vino</a:t>
            </a:r>
            <a:r>
              <a:rPr lang="hr-HR" sz="1600" dirty="0" smtClean="0"/>
              <a:t> i drvo </a:t>
            </a:r>
            <a:r>
              <a:rPr lang="hr-HR" sz="1600" b="1" dirty="0" smtClean="0"/>
              <a:t>cedrovina</a:t>
            </a:r>
            <a:r>
              <a:rPr lang="hr-HR" sz="1600" dirty="0" smtClean="0"/>
              <a:t>,koja im je omogućila gradnju čvrstih brodova-</a:t>
            </a:r>
            <a:r>
              <a:rPr lang="hr-HR" sz="1600" b="1" dirty="0" smtClean="0"/>
              <a:t>GALIJA</a:t>
            </a:r>
            <a:r>
              <a:rPr lang="hr-HR" sz="1600" dirty="0" smtClean="0"/>
              <a:t>.</a:t>
            </a:r>
          </a:p>
          <a:p>
            <a:r>
              <a:rPr lang="hr-HR" sz="1600" dirty="0" smtClean="0"/>
              <a:t>Najpoznatiji </a:t>
            </a:r>
            <a:r>
              <a:rPr lang="hr-HR" sz="1600" b="1" dirty="0" smtClean="0"/>
              <a:t>trgovci </a:t>
            </a:r>
            <a:r>
              <a:rPr lang="hr-HR" sz="1600" dirty="0" smtClean="0"/>
              <a:t>staroga vijeka.</a:t>
            </a:r>
          </a:p>
        </p:txBody>
      </p:sp>
    </p:spTree>
    <p:extLst>
      <p:ext uri="{BB962C8B-B14F-4D97-AF65-F5344CB8AC3E}">
        <p14:creationId xmlns:p14="http://schemas.microsoft.com/office/powerpoint/2010/main" val="2636951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2514600" cy="1819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0728"/>
            <a:ext cx="2438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93735"/>
            <a:ext cx="1895475" cy="241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5699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77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Obrti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/>
          </a:bodyPr>
          <a:lstStyle/>
          <a:p>
            <a:r>
              <a:rPr lang="hr-HR" sz="1600" dirty="0" smtClean="0"/>
              <a:t>Tekstil</a:t>
            </a:r>
          </a:p>
          <a:p>
            <a:r>
              <a:rPr lang="hr-HR" sz="1600" dirty="0" smtClean="0"/>
              <a:t>Staklarstvo</a:t>
            </a:r>
          </a:p>
          <a:p>
            <a:r>
              <a:rPr lang="hr-HR" sz="1600" dirty="0" smtClean="0"/>
              <a:t>Oruđe</a:t>
            </a:r>
          </a:p>
          <a:p>
            <a:r>
              <a:rPr lang="hr-HR" sz="1600" dirty="0" smtClean="0"/>
              <a:t>Oružje</a:t>
            </a:r>
          </a:p>
          <a:p>
            <a:r>
              <a:rPr lang="hr-HR" sz="1600" dirty="0" smtClean="0"/>
              <a:t>Lončarstvo</a:t>
            </a:r>
          </a:p>
          <a:p>
            <a:r>
              <a:rPr lang="hr-HR" sz="1600" dirty="0" smtClean="0"/>
              <a:t>Nakit od Au,jantara i slonovače</a:t>
            </a:r>
          </a:p>
          <a:p>
            <a:r>
              <a:rPr lang="hr-HR" sz="1600" dirty="0" smtClean="0"/>
              <a:t>Graditeljstvo(osobito za Salomona grade hram i palaču)</a:t>
            </a:r>
          </a:p>
          <a:p>
            <a:r>
              <a:rPr lang="hr-HR" sz="1600" dirty="0" smtClean="0"/>
              <a:t>Trgovina-trguju kopnom i morem duž Sredozemlja,oko Afrike,do Britanije i Sjevernog mora;oko 620. god. pr. Kr. u službi faraona Nekhe za tri god. oplovljuju Afriku</a:t>
            </a:r>
          </a:p>
          <a:p>
            <a:r>
              <a:rPr lang="hr-HR" sz="1600" dirty="0" smtClean="0"/>
              <a:t>Iz Britanije uvoze Sn,sjevera Europe jantar,Španjolske Au,Asirije Fe,Sinaja Cu,Egita žito.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00532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2143125" cy="2143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64704"/>
            <a:ext cx="2657475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9" y="4350887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93725"/>
            <a:ext cx="2390775" cy="19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63" y="3158751"/>
            <a:ext cx="2819400" cy="1619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8720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05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83880" cy="1051560"/>
          </a:xfrm>
        </p:spPr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Gradovi i kolonije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 </a:t>
            </a:r>
          </a:p>
          <a:p>
            <a:r>
              <a:rPr lang="hr-HR" sz="1600" b="1" dirty="0" smtClean="0"/>
              <a:t>Kolonizacija</a:t>
            </a:r>
            <a:r>
              <a:rPr lang="hr-HR" sz="1600" dirty="0" smtClean="0"/>
              <a:t>-zbog prenapučenosti i težnje za širenjem trgovine na obalama zapadnog Sredozemlja(Kartaga)</a:t>
            </a:r>
          </a:p>
          <a:p>
            <a:r>
              <a:rPr lang="hr-HR" sz="1600" b="1" dirty="0" smtClean="0"/>
              <a:t>Kolonije</a:t>
            </a:r>
            <a:r>
              <a:rPr lang="hr-HR" sz="1600" dirty="0" smtClean="0"/>
              <a:t>-naseobine izvan matice.</a:t>
            </a:r>
          </a:p>
          <a:p>
            <a:r>
              <a:rPr lang="hr-HR" sz="1600" b="1" dirty="0" smtClean="0"/>
              <a:t>Faktorije</a:t>
            </a:r>
            <a:r>
              <a:rPr lang="hr-HR" sz="1600" dirty="0" smtClean="0"/>
              <a:t>-trgovine ispostave.</a:t>
            </a:r>
          </a:p>
          <a:p>
            <a:r>
              <a:rPr lang="hr-HR" sz="1600" dirty="0"/>
              <a:t>Osnivali su </a:t>
            </a:r>
            <a:r>
              <a:rPr lang="hr-HR" sz="1600" b="1" dirty="0"/>
              <a:t>male kolonije </a:t>
            </a:r>
            <a:r>
              <a:rPr lang="hr-HR" sz="1600" dirty="0"/>
              <a:t>na </a:t>
            </a:r>
            <a:r>
              <a:rPr lang="hr-HR" sz="1600" b="1" dirty="0"/>
              <a:t>obalama Sredozemlja od Sicilije i Cipra do današnje južne Španjolske.</a:t>
            </a:r>
          </a:p>
          <a:p>
            <a:r>
              <a:rPr lang="hr-HR" sz="1600" dirty="0"/>
              <a:t>Proširuju utjecaj u </a:t>
            </a:r>
            <a:r>
              <a:rPr lang="hr-HR" sz="1600" b="1" dirty="0"/>
              <a:t>trgovini</a:t>
            </a:r>
            <a:r>
              <a:rPr lang="hr-HR" sz="1600" dirty="0"/>
              <a:t> i stječu </a:t>
            </a:r>
            <a:r>
              <a:rPr lang="hr-HR" sz="1600" b="1" dirty="0"/>
              <a:t>znatno bogatstvo</a:t>
            </a:r>
            <a:r>
              <a:rPr lang="hr-HR" sz="1600" dirty="0"/>
              <a:t>.</a:t>
            </a:r>
          </a:p>
          <a:p>
            <a:r>
              <a:rPr lang="hr-HR" sz="1600" dirty="0"/>
              <a:t>814. god</a:t>
            </a:r>
            <a:r>
              <a:rPr lang="hr-HR" sz="1600" dirty="0" smtClean="0"/>
              <a:t>. pr. Kr. </a:t>
            </a:r>
            <a:r>
              <a:rPr lang="hr-HR" sz="1600" dirty="0"/>
              <a:t>na obalama</a:t>
            </a:r>
            <a:r>
              <a:rPr lang="hr-HR" sz="1600" b="1" dirty="0"/>
              <a:t> Tunisa </a:t>
            </a:r>
            <a:r>
              <a:rPr lang="hr-HR" sz="1600" dirty="0"/>
              <a:t>u sjevernoj Africi osnivaju najpoznatiju </a:t>
            </a:r>
            <a:r>
              <a:rPr lang="hr-HR" sz="1600" b="1" dirty="0"/>
              <a:t>koloniju Kartagu</a:t>
            </a:r>
            <a:r>
              <a:rPr lang="hr-HR" sz="1600" dirty="0" smtClean="0"/>
              <a:t>.</a:t>
            </a:r>
          </a:p>
          <a:p>
            <a:r>
              <a:rPr lang="hr-HR" sz="1600" dirty="0" smtClean="0"/>
              <a:t>Okruženi </a:t>
            </a:r>
            <a:r>
              <a:rPr lang="hr-HR" sz="1600" b="1" dirty="0" smtClean="0"/>
              <a:t>jakim</a:t>
            </a:r>
            <a:r>
              <a:rPr lang="hr-HR" sz="1600" dirty="0" smtClean="0"/>
              <a:t> i </a:t>
            </a:r>
            <a:r>
              <a:rPr lang="hr-HR" sz="1600" b="1" dirty="0" smtClean="0"/>
              <a:t>agresivnim</a:t>
            </a:r>
            <a:r>
              <a:rPr lang="hr-HR" sz="1600" dirty="0" smtClean="0"/>
              <a:t> </a:t>
            </a:r>
            <a:r>
              <a:rPr lang="hr-HR" sz="1600" b="1" dirty="0" smtClean="0"/>
              <a:t>susjedima slobodu </a:t>
            </a:r>
            <a:r>
              <a:rPr lang="hr-HR" sz="1600" dirty="0" smtClean="0"/>
              <a:t>i </a:t>
            </a:r>
            <a:r>
              <a:rPr lang="hr-HR" sz="1600" b="1" dirty="0" smtClean="0"/>
              <a:t>samostalnost </a:t>
            </a:r>
            <a:r>
              <a:rPr lang="hr-HR" sz="1600" dirty="0" smtClean="0"/>
              <a:t>plaćaju </a:t>
            </a:r>
            <a:r>
              <a:rPr lang="hr-HR" sz="1600" b="1" dirty="0" smtClean="0"/>
              <a:t>dankom mira</a:t>
            </a:r>
            <a:r>
              <a:rPr lang="hr-HR" sz="1600" dirty="0" smtClean="0"/>
              <a:t>.Financiraju njihove ratove,a za uzvrat dobijvaju trgovačke povlastice.</a:t>
            </a:r>
            <a:endParaRPr lang="hr-HR" sz="1600" dirty="0"/>
          </a:p>
          <a:p>
            <a:r>
              <a:rPr lang="hr-HR" sz="1600" dirty="0" smtClean="0"/>
              <a:t>Oko 900. god. pr. Kr. gradovi gube neovisnost i postaju dio moćnih susjeda.</a:t>
            </a:r>
          </a:p>
        </p:txBody>
      </p:sp>
    </p:spTree>
    <p:extLst>
      <p:ext uri="{BB962C8B-B14F-4D97-AF65-F5344CB8AC3E}">
        <p14:creationId xmlns:p14="http://schemas.microsoft.com/office/powerpoint/2010/main" val="1750114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388352" cy="295656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00022"/>
            <a:ext cx="3810532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87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147</TotalTime>
  <Words>472</Words>
  <Application>Microsoft Office PowerPoint</Application>
  <PresentationFormat>Prikaz na zaslonu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Aspect</vt:lpstr>
      <vt:lpstr>FENIKIJA</vt:lpstr>
      <vt:lpstr>Fenikija</vt:lpstr>
      <vt:lpstr>Feničani</vt:lpstr>
      <vt:lpstr>Reljef,klima i gospodarstvo</vt:lpstr>
      <vt:lpstr>PowerPointova prezentacija</vt:lpstr>
      <vt:lpstr>Obrti</vt:lpstr>
      <vt:lpstr>PowerPointova prezentacija</vt:lpstr>
      <vt:lpstr>Gradovi i kolonije</vt:lpstr>
      <vt:lpstr>PowerPointova prezentacija</vt:lpstr>
      <vt:lpstr>Kultura i vjera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FENIKIJA</dc:title>
  <dc:creator>Korisnik</dc:creator>
  <cp:lastModifiedBy>Korisnik</cp:lastModifiedBy>
  <cp:revision>15</cp:revision>
  <dcterms:created xsi:type="dcterms:W3CDTF">2015-11-16T14:00:08Z</dcterms:created>
  <dcterms:modified xsi:type="dcterms:W3CDTF">2015-11-20T09:13:33Z</dcterms:modified>
</cp:coreProperties>
</file>